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59"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796" autoAdjust="0"/>
  </p:normalViewPr>
  <p:slideViewPr>
    <p:cSldViewPr snapToGrid="0" snapToObjects="1">
      <p:cViewPr varScale="1">
        <p:scale>
          <a:sx n="92" d="100"/>
          <a:sy n="92" d="100"/>
        </p:scale>
        <p:origin x="134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de-DE" smtClean="0"/>
              <a:t>Mastertitelformat bearbeiten</a:t>
            </a:r>
            <a:endParaRPr dirty="0"/>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06040A78-2A4B-4566-8626-79DE0D4C1085}" type="datetimeFigureOut">
              <a:rPr lang="en-US" smtClean="0"/>
              <a:t>1/7/2016</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de-DE" smtClean="0"/>
              <a:t>Mastertitelformat bearbeiten</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auf Platzhalter ziehen oder durch Klicken auf Symbol hinzufügen</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de-DE" smtClean="0"/>
              <a:t>Mastertextformat bearbeiten</a:t>
            </a:r>
          </a:p>
        </p:txBody>
      </p:sp>
      <p:sp>
        <p:nvSpPr>
          <p:cNvPr id="5" name="Date Placeholder 4"/>
          <p:cNvSpPr>
            <a:spLocks noGrp="1"/>
          </p:cNvSpPr>
          <p:nvPr>
            <p:ph type="dt" sz="half" idx="10"/>
          </p:nvPr>
        </p:nvSpPr>
        <p:spPr/>
        <p:txBody>
          <a:bodyPr/>
          <a:lstStyle/>
          <a:p>
            <a:fld id="{06040A78-2A4B-4566-8626-79DE0D4C1085}" type="datetimeFigureOut">
              <a:rPr lang="en-US" smtClean="0"/>
              <a:t>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Beschriftung, Variante">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de-DE" smtClean="0"/>
              <a:t>Mastertitelformat bearbeiten</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auf Platzhalter ziehen oder durch Klicken auf Symbol hinzufügen</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de-DE" smtClean="0"/>
              <a:t>Mastertextformat bearbeiten</a:t>
            </a:r>
          </a:p>
        </p:txBody>
      </p:sp>
      <p:sp>
        <p:nvSpPr>
          <p:cNvPr id="5" name="Date Placeholder 4"/>
          <p:cNvSpPr>
            <a:spLocks noGrp="1"/>
          </p:cNvSpPr>
          <p:nvPr>
            <p:ph type="dt" sz="half" idx="10"/>
          </p:nvPr>
        </p:nvSpPr>
        <p:spPr/>
        <p:txBody>
          <a:bodyPr/>
          <a:lstStyle/>
          <a:p>
            <a:fld id="{06040A78-2A4B-4566-8626-79DE0D4C1085}" type="datetimeFigureOut">
              <a:rPr lang="en-US" smtClean="0"/>
              <a:t>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de-DE" smtClean="0"/>
              <a:t>Mastertitelformat bearbeiten</a:t>
            </a:r>
            <a:endParaRPr/>
          </a:p>
        </p:txBody>
      </p:sp>
      <p:sp>
        <p:nvSpPr>
          <p:cNvPr id="3" name="Vertical Text Placeholder 2"/>
          <p:cNvSpPr>
            <a:spLocks noGrp="1"/>
          </p:cNvSpPr>
          <p:nvPr>
            <p:ph type="body" orient="vert" idx="1"/>
          </p:nvPr>
        </p:nvSpPr>
        <p:spPr/>
        <p:txBody>
          <a:bodyPr vert="eaVert"/>
          <a:lstStyle>
            <a:lvl5pPr>
              <a:defRPr/>
            </a:lvl5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de-DE" smtClean="0"/>
              <a:t>Mastertitelformat bearbeiten</a:t>
            </a:r>
            <a:endParaRPr/>
          </a:p>
        </p:txBody>
      </p:sp>
      <p:sp>
        <p:nvSpPr>
          <p:cNvPr id="3" name="Vertical Text Placeholder 2"/>
          <p:cNvSpPr>
            <a:spLocks noGrp="1"/>
          </p:cNvSpPr>
          <p:nvPr>
            <p:ph type="body" orient="vert" idx="1"/>
          </p:nvPr>
        </p:nvSpPr>
        <p:spPr>
          <a:xfrm>
            <a:off x="381000" y="381001"/>
            <a:ext cx="6705600" cy="5697537"/>
          </a:xfrm>
        </p:spPr>
        <p:txBody>
          <a:bodyPr vert="eaVert"/>
          <a:lstStyle>
            <a:lvl5pPr>
              <a:defRPr/>
            </a:lvl5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de-DE" smtClean="0"/>
              <a:t>Mastertitelformat bearbeiten</a:t>
            </a:r>
            <a:endParaRPr/>
          </a:p>
        </p:txBody>
      </p:sp>
      <p:sp>
        <p:nvSpPr>
          <p:cNvPr id="3" name="Content Placeholder 2"/>
          <p:cNvSpPr>
            <a:spLocks noGrp="1"/>
          </p:cNvSpPr>
          <p:nvPr>
            <p:ph idx="1"/>
          </p:nvPr>
        </p:nvSpPr>
        <p:spPr/>
        <p:txBody>
          <a:bodyPr/>
          <a:lstStyle>
            <a:lvl5pPr>
              <a:defRPr/>
            </a:lvl5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folie mit Bild">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de-DE" smtClean="0"/>
              <a:t>Mastertitelformat bearbeiten</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06040A78-2A4B-4566-8626-79DE0D4C1085}" type="datetimeFigureOut">
              <a:rPr lang="en-US" smtClean="0"/>
              <a:t>1/7/2016</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de-DE" smtClean="0"/>
              <a:t>Bild auf Platzhalter ziehen oder durch Klicken auf Symbol hinzufügen</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de-DE" smtClean="0"/>
              <a:t>Mastertitelformat bearbeiten</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e Placeholder 3"/>
          <p:cNvSpPr>
            <a:spLocks noGrp="1"/>
          </p:cNvSpPr>
          <p:nvPr>
            <p:ph type="dt" sz="half" idx="10"/>
          </p:nvPr>
        </p:nvSpPr>
        <p:spPr/>
        <p:txBody>
          <a:bodyPr/>
          <a:lstStyle/>
          <a:p>
            <a:fld id="{06040A78-2A4B-4566-8626-79DE0D4C1085}"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de-DE" smtClean="0"/>
              <a:t>Mastertitelformat bearbeiten</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5" name="Date Placeholder 4"/>
          <p:cNvSpPr>
            <a:spLocks noGrp="1"/>
          </p:cNvSpPr>
          <p:nvPr>
            <p:ph type="dt" sz="half" idx="10"/>
          </p:nvPr>
        </p:nvSpPr>
        <p:spPr/>
        <p:txBody>
          <a:bodyPr/>
          <a:lstStyle/>
          <a:p>
            <a:fld id="{06040A78-2A4B-4566-8626-79DE0D4C1085}" type="datetimeFigureOut">
              <a:rPr lang="en-US" smtClean="0"/>
              <a:t>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de-DE" smtClean="0"/>
              <a:t>Mastertitelformat bearbeiten</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7" name="Date Placeholder 6"/>
          <p:cNvSpPr>
            <a:spLocks noGrp="1"/>
          </p:cNvSpPr>
          <p:nvPr>
            <p:ph type="dt" sz="half" idx="10"/>
          </p:nvPr>
        </p:nvSpPr>
        <p:spPr/>
        <p:txBody>
          <a:bodyPr/>
          <a:lstStyle/>
          <a:p>
            <a:fld id="{06040A78-2A4B-4566-8626-79DE0D4C1085}" type="datetimeFigureOut">
              <a:rPr lang="en-US" smtClean="0"/>
              <a:t>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C526B6-F861-4D54-BBE9-4BB519D3F342}" type="slidenum">
              <a:rPr lang="en-US" smtClean="0"/>
              <a:t>‹#›</a:t>
            </a:fld>
            <a:endParaRPr lang="en-US"/>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de-DE" smtClean="0"/>
              <a:t>Mastertitelformat bearbeiten</a:t>
            </a:r>
            <a:endParaRPr/>
          </a:p>
        </p:txBody>
      </p:sp>
      <p:sp>
        <p:nvSpPr>
          <p:cNvPr id="3" name="Date Placeholder 2"/>
          <p:cNvSpPr>
            <a:spLocks noGrp="1"/>
          </p:cNvSpPr>
          <p:nvPr>
            <p:ph type="dt" sz="half" idx="10"/>
          </p:nvPr>
        </p:nvSpPr>
        <p:spPr/>
        <p:txBody>
          <a:bodyPr/>
          <a:lstStyle/>
          <a:p>
            <a:fld id="{06040A78-2A4B-4566-8626-79DE0D4C1085}" type="datetimeFigureOut">
              <a:rPr lang="en-US" smtClean="0"/>
              <a:t>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06040A78-2A4B-4566-8626-79DE0D4C1085}" type="datetimeFigureOut">
              <a:rPr lang="en-US" smtClean="0"/>
              <a:t>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de-DE" smtClean="0"/>
              <a:t>Mastertitelformat bearbeiten</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spcBef>
                <a:spcPts val="6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06040A78-2A4B-4566-8626-79DE0D4C1085}" type="datetimeFigureOut">
              <a:rPr lang="en-US" smtClean="0"/>
              <a:t>1/7/2016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fld id="{3EC526B6-F861-4D54-BBE9-4BB519D3F34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de-DE" smtClean="0"/>
              <a:t>Mastertitelformat bearbeiten</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06040A78-2A4B-4566-8626-79DE0D4C1085}" type="datetimeFigureOut">
              <a:rPr lang="en-US" smtClean="0"/>
              <a:t>1/7/2016</a:t>
            </a:fld>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3EC526B6-F861-4D54-BBE9-4BB519D3F342}" type="slidenum">
              <a:rPr lang="en-US" smtClean="0"/>
              <a:t>‹#›</a:t>
            </a:fld>
            <a:endParaRPr lang="en-US"/>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8 </a:t>
            </a:r>
            <a:r>
              <a:rPr lang="de-DE" dirty="0" err="1" smtClean="0"/>
              <a:t>Choices</a:t>
            </a:r>
            <a:endParaRPr lang="de-DE" dirty="0"/>
          </a:p>
        </p:txBody>
      </p:sp>
      <p:sp>
        <p:nvSpPr>
          <p:cNvPr id="3" name="Untertitel 2"/>
          <p:cNvSpPr>
            <a:spLocks noGrp="1"/>
          </p:cNvSpPr>
          <p:nvPr>
            <p:ph type="subTitle" idx="1"/>
          </p:nvPr>
        </p:nvSpPr>
        <p:spPr/>
        <p:txBody>
          <a:bodyPr/>
          <a:lstStyle/>
          <a:p>
            <a:r>
              <a:rPr lang="de-DE" dirty="0" smtClean="0"/>
              <a:t>Nazli Iris Özen</a:t>
            </a:r>
          </a:p>
          <a:p>
            <a:r>
              <a:rPr lang="de-DE" dirty="0" smtClean="0"/>
              <a:t>608 L3C</a:t>
            </a:r>
            <a:endParaRPr lang="de-DE" dirty="0"/>
          </a:p>
        </p:txBody>
      </p:sp>
    </p:spTree>
    <p:extLst>
      <p:ext uri="{BB962C8B-B14F-4D97-AF65-F5344CB8AC3E}">
        <p14:creationId xmlns:p14="http://schemas.microsoft.com/office/powerpoint/2010/main" val="3679037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6152638" y="1761565"/>
            <a:ext cx="2772264" cy="3232847"/>
          </a:xfrm>
        </p:spPr>
        <p:txBody>
          <a:bodyPr>
            <a:normAutofit lnSpcReduction="10000"/>
          </a:bodyPr>
          <a:lstStyle/>
          <a:p>
            <a:r>
              <a:rPr lang="de-DE" dirty="0" err="1" smtClean="0"/>
              <a:t>Shot</a:t>
            </a:r>
            <a:r>
              <a:rPr lang="de-DE" dirty="0" smtClean="0"/>
              <a:t> type: Long </a:t>
            </a:r>
            <a:r>
              <a:rPr lang="de-DE" dirty="0" err="1" smtClean="0"/>
              <a:t>shot</a:t>
            </a:r>
            <a:endParaRPr lang="de-DE" dirty="0" smtClean="0"/>
          </a:p>
          <a:p>
            <a:r>
              <a:rPr lang="de-DE" dirty="0" smtClean="0"/>
              <a:t>Movement: Still</a:t>
            </a:r>
          </a:p>
          <a:p>
            <a:r>
              <a:rPr lang="de-DE" dirty="0" smtClean="0"/>
              <a:t>Angle: Eye Level </a:t>
            </a:r>
            <a:endParaRPr lang="de-DE" dirty="0"/>
          </a:p>
        </p:txBody>
      </p:sp>
      <p:pic>
        <p:nvPicPr>
          <p:cNvPr id="4" name="Bild 3" descr="Screen Shot 2015-10-10 at 17.37.59.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0970" y="1914068"/>
            <a:ext cx="5800707" cy="3080344"/>
          </a:xfrm>
          <a:prstGeom prst="rect">
            <a:avLst/>
          </a:prstGeom>
        </p:spPr>
      </p:pic>
      <p:sp>
        <p:nvSpPr>
          <p:cNvPr id="5" name="Textfeld 4"/>
          <p:cNvSpPr txBox="1"/>
          <p:nvPr/>
        </p:nvSpPr>
        <p:spPr>
          <a:xfrm>
            <a:off x="541247" y="5219679"/>
            <a:ext cx="8281021" cy="1200329"/>
          </a:xfrm>
          <a:prstGeom prst="rect">
            <a:avLst/>
          </a:prstGeom>
          <a:noFill/>
        </p:spPr>
        <p:txBody>
          <a:bodyPr wrap="square" rtlCol="0">
            <a:spAutoFit/>
          </a:bodyPr>
          <a:lstStyle/>
          <a:p>
            <a:r>
              <a:rPr lang="de-DE" dirty="0" smtClean="0"/>
              <a:t>In </a:t>
            </a:r>
            <a:r>
              <a:rPr lang="de-DE" dirty="0" err="1" smtClean="0"/>
              <a:t>one</a:t>
            </a:r>
            <a:r>
              <a:rPr lang="de-DE" dirty="0" smtClean="0"/>
              <a:t> </a:t>
            </a:r>
            <a:r>
              <a:rPr lang="de-DE" dirty="0" err="1" smtClean="0"/>
              <a:t>of</a:t>
            </a:r>
            <a:r>
              <a:rPr lang="de-DE" dirty="0" smtClean="0"/>
              <a:t> </a:t>
            </a:r>
            <a:r>
              <a:rPr lang="de-DE" dirty="0" err="1" smtClean="0"/>
              <a:t>the</a:t>
            </a:r>
            <a:r>
              <a:rPr lang="de-DE" dirty="0" smtClean="0"/>
              <a:t> last </a:t>
            </a:r>
            <a:r>
              <a:rPr lang="de-DE" dirty="0" err="1" smtClean="0"/>
              <a:t>scenes</a:t>
            </a:r>
            <a:r>
              <a:rPr lang="de-DE" dirty="0" smtClean="0"/>
              <a:t> </a:t>
            </a:r>
            <a:r>
              <a:rPr lang="de-DE" dirty="0" err="1" smtClean="0"/>
              <a:t>of</a:t>
            </a:r>
            <a:r>
              <a:rPr lang="de-DE" dirty="0" smtClean="0"/>
              <a:t> </a:t>
            </a:r>
            <a:r>
              <a:rPr lang="de-DE" dirty="0" err="1" smtClean="0"/>
              <a:t>the</a:t>
            </a:r>
            <a:r>
              <a:rPr lang="de-DE" dirty="0" smtClean="0"/>
              <a:t> film </a:t>
            </a:r>
            <a:r>
              <a:rPr lang="de-DE" dirty="0" err="1" smtClean="0"/>
              <a:t>the</a:t>
            </a:r>
            <a:r>
              <a:rPr lang="de-DE" dirty="0" smtClean="0"/>
              <a:t> end </a:t>
            </a:r>
            <a:r>
              <a:rPr lang="de-DE" dirty="0" err="1" smtClean="0"/>
              <a:t>of</a:t>
            </a:r>
            <a:r>
              <a:rPr lang="de-DE" dirty="0" smtClean="0"/>
              <a:t> Charlie </a:t>
            </a:r>
            <a:r>
              <a:rPr lang="de-DE" dirty="0" err="1" smtClean="0"/>
              <a:t>and</a:t>
            </a:r>
            <a:r>
              <a:rPr lang="de-DE" dirty="0" smtClean="0"/>
              <a:t> </a:t>
            </a:r>
            <a:r>
              <a:rPr lang="de-DE" dirty="0" err="1" smtClean="0"/>
              <a:t>Frank‘s</a:t>
            </a:r>
            <a:r>
              <a:rPr lang="de-DE" dirty="0" smtClean="0"/>
              <a:t> </a:t>
            </a:r>
            <a:r>
              <a:rPr lang="de-DE" dirty="0" err="1" smtClean="0"/>
              <a:t>adventure</a:t>
            </a:r>
            <a:r>
              <a:rPr lang="de-DE" dirty="0" smtClean="0"/>
              <a:t> </a:t>
            </a:r>
            <a:r>
              <a:rPr lang="de-DE" dirty="0" err="1" smtClean="0"/>
              <a:t>is</a:t>
            </a:r>
            <a:r>
              <a:rPr lang="de-DE" dirty="0" smtClean="0"/>
              <a:t> </a:t>
            </a:r>
            <a:r>
              <a:rPr lang="de-DE" dirty="0" err="1" smtClean="0"/>
              <a:t>emphasized</a:t>
            </a:r>
            <a:r>
              <a:rPr lang="de-DE" dirty="0" smtClean="0"/>
              <a:t> </a:t>
            </a:r>
            <a:r>
              <a:rPr lang="de-DE" dirty="0" err="1" smtClean="0"/>
              <a:t>with</a:t>
            </a:r>
            <a:r>
              <a:rPr lang="de-DE" dirty="0" smtClean="0"/>
              <a:t> a still </a:t>
            </a:r>
            <a:r>
              <a:rPr lang="de-DE" dirty="0" err="1" smtClean="0"/>
              <a:t>shot</a:t>
            </a:r>
            <a:r>
              <a:rPr lang="de-DE" dirty="0" smtClean="0"/>
              <a:t>. </a:t>
            </a:r>
            <a:r>
              <a:rPr lang="de-DE" dirty="0" err="1" smtClean="0"/>
              <a:t>It</a:t>
            </a:r>
            <a:r>
              <a:rPr lang="de-DE" dirty="0" smtClean="0"/>
              <a:t> </a:t>
            </a:r>
            <a:r>
              <a:rPr lang="de-DE" dirty="0" err="1" smtClean="0"/>
              <a:t>is</a:t>
            </a:r>
            <a:r>
              <a:rPr lang="de-DE" dirty="0" smtClean="0"/>
              <a:t> a </a:t>
            </a:r>
            <a:r>
              <a:rPr lang="de-DE" dirty="0" err="1" smtClean="0"/>
              <a:t>touching</a:t>
            </a:r>
            <a:r>
              <a:rPr lang="de-DE" dirty="0" smtClean="0"/>
              <a:t> </a:t>
            </a:r>
            <a:r>
              <a:rPr lang="de-DE" dirty="0" err="1" smtClean="0"/>
              <a:t>scene</a:t>
            </a:r>
            <a:r>
              <a:rPr lang="de-DE" dirty="0" smtClean="0"/>
              <a:t> </a:t>
            </a:r>
            <a:r>
              <a:rPr lang="de-DE" dirty="0" err="1" smtClean="0"/>
              <a:t>when</a:t>
            </a:r>
            <a:r>
              <a:rPr lang="de-DE" dirty="0" smtClean="0"/>
              <a:t> </a:t>
            </a:r>
            <a:r>
              <a:rPr lang="de-DE" dirty="0" err="1" smtClean="0"/>
              <a:t>the</a:t>
            </a:r>
            <a:r>
              <a:rPr lang="de-DE" dirty="0" smtClean="0"/>
              <a:t> </a:t>
            </a:r>
            <a:r>
              <a:rPr lang="de-DE" dirty="0" err="1" smtClean="0"/>
              <a:t>whole</a:t>
            </a:r>
            <a:r>
              <a:rPr lang="de-DE" dirty="0" smtClean="0"/>
              <a:t> film </a:t>
            </a:r>
            <a:r>
              <a:rPr lang="de-DE" dirty="0" err="1" smtClean="0"/>
              <a:t>is</a:t>
            </a:r>
            <a:r>
              <a:rPr lang="de-DE" dirty="0" smtClean="0"/>
              <a:t> </a:t>
            </a:r>
            <a:r>
              <a:rPr lang="de-DE" dirty="0" err="1" smtClean="0"/>
              <a:t>evaluated</a:t>
            </a:r>
            <a:r>
              <a:rPr lang="de-DE" dirty="0"/>
              <a:t>. Frank </a:t>
            </a:r>
            <a:r>
              <a:rPr lang="de-DE" dirty="0" err="1"/>
              <a:t>took</a:t>
            </a:r>
            <a:r>
              <a:rPr lang="de-DE" dirty="0"/>
              <a:t> off </a:t>
            </a:r>
            <a:r>
              <a:rPr lang="de-DE" dirty="0" err="1"/>
              <a:t>before</a:t>
            </a:r>
            <a:r>
              <a:rPr lang="de-DE" dirty="0"/>
              <a:t> </a:t>
            </a:r>
            <a:r>
              <a:rPr lang="de-DE" dirty="0" err="1"/>
              <a:t>getting</a:t>
            </a:r>
            <a:r>
              <a:rPr lang="de-DE" dirty="0"/>
              <a:t> </a:t>
            </a:r>
            <a:r>
              <a:rPr lang="de-DE" dirty="0" err="1"/>
              <a:t>too</a:t>
            </a:r>
            <a:r>
              <a:rPr lang="de-DE"/>
              <a:t> </a:t>
            </a:r>
            <a:r>
              <a:rPr lang="de-DE" smtClean="0"/>
              <a:t>sentimental. </a:t>
            </a:r>
            <a:r>
              <a:rPr lang="de-DE" dirty="0" smtClean="0"/>
              <a:t>The </a:t>
            </a:r>
            <a:r>
              <a:rPr lang="de-DE" dirty="0" err="1" smtClean="0"/>
              <a:t>director</a:t>
            </a:r>
            <a:r>
              <a:rPr lang="de-DE" dirty="0" smtClean="0"/>
              <a:t> </a:t>
            </a:r>
            <a:r>
              <a:rPr lang="de-DE" dirty="0" err="1" smtClean="0"/>
              <a:t>chose</a:t>
            </a:r>
            <a:r>
              <a:rPr lang="de-DE" dirty="0" smtClean="0"/>
              <a:t> a </a:t>
            </a:r>
            <a:r>
              <a:rPr lang="de-DE" dirty="0" err="1" smtClean="0"/>
              <a:t>long</a:t>
            </a:r>
            <a:r>
              <a:rPr lang="de-DE" dirty="0" smtClean="0"/>
              <a:t> </a:t>
            </a:r>
            <a:r>
              <a:rPr lang="de-DE" dirty="0" err="1" smtClean="0"/>
              <a:t>shot</a:t>
            </a:r>
            <a:r>
              <a:rPr lang="de-DE" dirty="0" smtClean="0"/>
              <a:t> so </a:t>
            </a:r>
            <a:r>
              <a:rPr lang="de-DE" dirty="0" err="1" smtClean="0"/>
              <a:t>we</a:t>
            </a:r>
            <a:r>
              <a:rPr lang="de-DE" dirty="0" smtClean="0"/>
              <a:t> </a:t>
            </a:r>
            <a:r>
              <a:rPr lang="de-DE" dirty="0" err="1" smtClean="0"/>
              <a:t>can</a:t>
            </a:r>
            <a:r>
              <a:rPr lang="de-DE" dirty="0" smtClean="0"/>
              <a:t> </a:t>
            </a:r>
            <a:r>
              <a:rPr lang="de-DE" dirty="0" err="1" smtClean="0"/>
              <a:t>see</a:t>
            </a:r>
            <a:r>
              <a:rPr lang="de-DE" dirty="0" smtClean="0"/>
              <a:t> </a:t>
            </a:r>
            <a:r>
              <a:rPr lang="de-DE" dirty="0" err="1" smtClean="0"/>
              <a:t>both</a:t>
            </a:r>
            <a:r>
              <a:rPr lang="de-DE" dirty="0" smtClean="0"/>
              <a:t> </a:t>
            </a:r>
            <a:r>
              <a:rPr lang="de-DE" dirty="0" err="1" smtClean="0"/>
              <a:t>characters</a:t>
            </a:r>
            <a:r>
              <a:rPr lang="de-DE" dirty="0" smtClean="0"/>
              <a:t> </a:t>
            </a:r>
            <a:r>
              <a:rPr lang="de-DE" dirty="0" err="1" smtClean="0"/>
              <a:t>clearly</a:t>
            </a:r>
            <a:r>
              <a:rPr lang="de-DE" dirty="0" smtClean="0"/>
              <a:t> in </a:t>
            </a:r>
            <a:r>
              <a:rPr lang="de-DE" dirty="0" err="1" smtClean="0"/>
              <a:t>the</a:t>
            </a:r>
            <a:r>
              <a:rPr lang="de-DE" dirty="0" smtClean="0"/>
              <a:t> </a:t>
            </a:r>
            <a:r>
              <a:rPr lang="de-DE" dirty="0" err="1" smtClean="0"/>
              <a:t>scene</a:t>
            </a:r>
            <a:r>
              <a:rPr lang="de-DE" dirty="0" smtClean="0"/>
              <a:t>. </a:t>
            </a:r>
            <a:endParaRPr lang="de-DE" dirty="0"/>
          </a:p>
        </p:txBody>
      </p:sp>
    </p:spTree>
    <p:extLst>
      <p:ext uri="{BB962C8B-B14F-4D97-AF65-F5344CB8AC3E}">
        <p14:creationId xmlns:p14="http://schemas.microsoft.com/office/powerpoint/2010/main" val="3547926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Scent</a:t>
            </a:r>
            <a:r>
              <a:rPr lang="de-DE" dirty="0" smtClean="0"/>
              <a:t> </a:t>
            </a:r>
            <a:r>
              <a:rPr lang="de-DE" dirty="0" err="1" smtClean="0"/>
              <a:t>of</a:t>
            </a:r>
            <a:r>
              <a:rPr lang="de-DE" dirty="0" smtClean="0"/>
              <a:t> a </a:t>
            </a:r>
            <a:r>
              <a:rPr lang="de-DE" dirty="0" err="1" smtClean="0"/>
              <a:t>Woman</a:t>
            </a:r>
            <a:r>
              <a:rPr lang="de-DE" dirty="0" smtClean="0"/>
              <a:t> (1992)</a:t>
            </a:r>
            <a:endParaRPr lang="de-DE" dirty="0"/>
          </a:p>
        </p:txBody>
      </p:sp>
      <p:sp>
        <p:nvSpPr>
          <p:cNvPr id="3" name="Inhaltsplatzhalter 2"/>
          <p:cNvSpPr>
            <a:spLocks noGrp="1"/>
          </p:cNvSpPr>
          <p:nvPr>
            <p:ph idx="1"/>
          </p:nvPr>
        </p:nvSpPr>
        <p:spPr/>
        <p:txBody>
          <a:bodyPr/>
          <a:lstStyle/>
          <a:p>
            <a:r>
              <a:rPr lang="de-DE" dirty="0" smtClean="0"/>
              <a:t>1993 Oscar </a:t>
            </a:r>
            <a:r>
              <a:rPr lang="de-DE" dirty="0" err="1" smtClean="0"/>
              <a:t>for</a:t>
            </a:r>
            <a:r>
              <a:rPr lang="de-DE" dirty="0" smtClean="0"/>
              <a:t> Best </a:t>
            </a:r>
            <a:r>
              <a:rPr lang="de-DE" dirty="0" err="1" smtClean="0"/>
              <a:t>Actor</a:t>
            </a:r>
            <a:r>
              <a:rPr lang="de-DE" dirty="0" smtClean="0"/>
              <a:t>; Al Pacino</a:t>
            </a:r>
          </a:p>
          <a:p>
            <a:r>
              <a:rPr lang="de-DE" dirty="0" smtClean="0"/>
              <a:t>Al Pacino, Chris </a:t>
            </a:r>
            <a:r>
              <a:rPr lang="de-DE" dirty="0" err="1" smtClean="0"/>
              <a:t>O‘Donnell</a:t>
            </a:r>
            <a:r>
              <a:rPr lang="de-DE" dirty="0" smtClean="0"/>
              <a:t>, James </a:t>
            </a:r>
            <a:r>
              <a:rPr lang="de-DE" dirty="0" err="1" smtClean="0"/>
              <a:t>Rebhorn</a:t>
            </a:r>
            <a:r>
              <a:rPr lang="de-DE" dirty="0" smtClean="0"/>
              <a:t>, Philip Seymour Hoffman </a:t>
            </a:r>
            <a:r>
              <a:rPr lang="de-DE" dirty="0" err="1" smtClean="0"/>
              <a:t>and</a:t>
            </a:r>
            <a:r>
              <a:rPr lang="de-DE" dirty="0" smtClean="0"/>
              <a:t> Gabrielle </a:t>
            </a:r>
            <a:r>
              <a:rPr lang="de-DE" dirty="0" err="1" smtClean="0"/>
              <a:t>Anwar</a:t>
            </a:r>
            <a:r>
              <a:rPr lang="de-DE" dirty="0" smtClean="0"/>
              <a:t>.</a:t>
            </a:r>
          </a:p>
          <a:p>
            <a:r>
              <a:rPr lang="de-DE" dirty="0" smtClean="0"/>
              <a:t>Tells </a:t>
            </a:r>
            <a:r>
              <a:rPr lang="de-DE" dirty="0" err="1" smtClean="0"/>
              <a:t>the</a:t>
            </a:r>
            <a:r>
              <a:rPr lang="de-DE" dirty="0" smtClean="0"/>
              <a:t> </a:t>
            </a:r>
            <a:r>
              <a:rPr lang="de-DE" dirty="0" err="1" smtClean="0"/>
              <a:t>story</a:t>
            </a:r>
            <a:r>
              <a:rPr lang="de-DE" dirty="0" smtClean="0"/>
              <a:t> </a:t>
            </a:r>
            <a:r>
              <a:rPr lang="de-DE" dirty="0" err="1"/>
              <a:t>of</a:t>
            </a:r>
            <a:r>
              <a:rPr lang="de-DE" dirty="0"/>
              <a:t> </a:t>
            </a:r>
            <a:r>
              <a:rPr lang="de-DE" dirty="0" smtClean="0"/>
              <a:t>a preparatory </a:t>
            </a:r>
            <a:r>
              <a:rPr lang="de-DE" dirty="0"/>
              <a:t>school student who takes a job as an assistant to an irascible, blind, medically retired Army officer. </a:t>
            </a:r>
            <a:endParaRPr lang="de-DE" dirty="0" smtClean="0"/>
          </a:p>
          <a:p>
            <a:r>
              <a:rPr lang="de-DE" dirty="0" err="1" smtClean="0"/>
              <a:t>Director</a:t>
            </a:r>
            <a:r>
              <a:rPr lang="de-DE" dirty="0" smtClean="0"/>
              <a:t>: </a:t>
            </a:r>
            <a:r>
              <a:rPr lang="de-DE" smtClean="0"/>
              <a:t>Martin Brest</a:t>
            </a:r>
            <a:endParaRPr lang="de-DE" dirty="0"/>
          </a:p>
        </p:txBody>
      </p:sp>
    </p:spTree>
    <p:extLst>
      <p:ext uri="{BB962C8B-B14F-4D97-AF65-F5344CB8AC3E}">
        <p14:creationId xmlns:p14="http://schemas.microsoft.com/office/powerpoint/2010/main" val="1972259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812812" y="1663630"/>
            <a:ext cx="3094204" cy="3369106"/>
          </a:xfrm>
        </p:spPr>
        <p:txBody>
          <a:bodyPr/>
          <a:lstStyle/>
          <a:p>
            <a:r>
              <a:rPr lang="en-US" dirty="0" smtClean="0"/>
              <a:t>Shot type: </a:t>
            </a:r>
            <a:r>
              <a:rPr lang="tr-TR" dirty="0" smtClean="0"/>
              <a:t>Over the Shoulder shot</a:t>
            </a:r>
            <a:endParaRPr lang="en-US" dirty="0" smtClean="0"/>
          </a:p>
          <a:p>
            <a:r>
              <a:rPr lang="en-US" dirty="0" smtClean="0"/>
              <a:t>Movement: Still</a:t>
            </a:r>
          </a:p>
          <a:p>
            <a:r>
              <a:rPr lang="en-US" dirty="0" smtClean="0"/>
              <a:t>Angle: Low</a:t>
            </a:r>
            <a:endParaRPr lang="en-US" dirty="0"/>
          </a:p>
        </p:txBody>
      </p:sp>
      <p:pic>
        <p:nvPicPr>
          <p:cNvPr id="4" name="Bild 3" descr="Screen Shot 2015-10-10 at 17.19.09.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8282" y="1663630"/>
            <a:ext cx="5539331" cy="3197198"/>
          </a:xfrm>
          <a:prstGeom prst="rect">
            <a:avLst/>
          </a:prstGeom>
        </p:spPr>
      </p:pic>
      <p:sp>
        <p:nvSpPr>
          <p:cNvPr id="5" name="Textfeld 4"/>
          <p:cNvSpPr txBox="1"/>
          <p:nvPr/>
        </p:nvSpPr>
        <p:spPr>
          <a:xfrm>
            <a:off x="661766" y="4890815"/>
            <a:ext cx="7637141" cy="1754327"/>
          </a:xfrm>
          <a:prstGeom prst="rect">
            <a:avLst/>
          </a:prstGeom>
          <a:noFill/>
        </p:spPr>
        <p:txBody>
          <a:bodyPr wrap="square" rtlCol="0">
            <a:spAutoFit/>
          </a:bodyPr>
          <a:lstStyle/>
          <a:p>
            <a:r>
              <a:rPr lang="en-US" dirty="0" smtClean="0"/>
              <a:t>This scene occurs when Charlie and Frank first meet. The room is lighted with low key lighting and this has an depressing effect; carrying the features of the owner, Frank. The director chose an over the shoulder shot to show the dominance of Frank. Brest, wanted the audience to meet Frank as Charlie sees him. A low angle is used to make the audience the third person in the room, watching the events behind Charlie.</a:t>
            </a:r>
            <a:endParaRPr lang="en-US" dirty="0"/>
          </a:p>
        </p:txBody>
      </p:sp>
    </p:spTree>
    <p:extLst>
      <p:ext uri="{BB962C8B-B14F-4D97-AF65-F5344CB8AC3E}">
        <p14:creationId xmlns:p14="http://schemas.microsoft.com/office/powerpoint/2010/main" val="1438601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745407" y="1681519"/>
            <a:ext cx="3125838" cy="4047665"/>
          </a:xfrm>
        </p:spPr>
        <p:txBody>
          <a:bodyPr/>
          <a:lstStyle/>
          <a:p>
            <a:r>
              <a:rPr lang="de-DE" dirty="0" err="1" smtClean="0"/>
              <a:t>Shot</a:t>
            </a:r>
            <a:r>
              <a:rPr lang="de-DE" dirty="0" smtClean="0"/>
              <a:t> type: Long </a:t>
            </a:r>
            <a:r>
              <a:rPr lang="de-DE" dirty="0" err="1" smtClean="0"/>
              <a:t>Shot</a:t>
            </a:r>
            <a:endParaRPr lang="de-DE" dirty="0" smtClean="0"/>
          </a:p>
          <a:p>
            <a:r>
              <a:rPr lang="de-DE" dirty="0" smtClean="0"/>
              <a:t>Movement: Still</a:t>
            </a:r>
          </a:p>
          <a:p>
            <a:r>
              <a:rPr lang="de-DE" dirty="0" smtClean="0"/>
              <a:t>Angle: High</a:t>
            </a:r>
            <a:endParaRPr lang="de-DE" dirty="0"/>
          </a:p>
        </p:txBody>
      </p:sp>
      <p:pic>
        <p:nvPicPr>
          <p:cNvPr id="8" name="Bild 7" descr="Screen Shot 2015-10-10 at 17.20.42.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5199" y="1627853"/>
            <a:ext cx="5620208" cy="3165138"/>
          </a:xfrm>
          <a:prstGeom prst="rect">
            <a:avLst/>
          </a:prstGeom>
        </p:spPr>
      </p:pic>
      <p:sp>
        <p:nvSpPr>
          <p:cNvPr id="9" name="Textfeld 8"/>
          <p:cNvSpPr txBox="1"/>
          <p:nvPr/>
        </p:nvSpPr>
        <p:spPr>
          <a:xfrm>
            <a:off x="540695" y="5021714"/>
            <a:ext cx="7570787" cy="1200329"/>
          </a:xfrm>
          <a:prstGeom prst="rect">
            <a:avLst/>
          </a:prstGeom>
          <a:noFill/>
        </p:spPr>
        <p:txBody>
          <a:bodyPr wrap="square" rtlCol="0">
            <a:spAutoFit/>
          </a:bodyPr>
          <a:lstStyle/>
          <a:p>
            <a:r>
              <a:rPr lang="tr-TR" dirty="0" smtClean="0"/>
              <a:t>In this scene </a:t>
            </a:r>
            <a:r>
              <a:rPr lang="en-US" dirty="0" smtClean="0"/>
              <a:t>the principal of the school and his car get bombed by white </a:t>
            </a:r>
            <a:r>
              <a:rPr lang="tr-TR" dirty="0" smtClean="0"/>
              <a:t>paint</a:t>
            </a:r>
            <a:r>
              <a:rPr lang="en-US" dirty="0" smtClean="0"/>
              <a:t>. The director filmed this scene as a long shot to keep the viewers aware of the action, place and characters. </a:t>
            </a:r>
            <a:r>
              <a:rPr lang="tr-TR" dirty="0" smtClean="0"/>
              <a:t>Since the paint spills from above the car a high angle is used. </a:t>
            </a:r>
            <a:endParaRPr lang="en-US" dirty="0"/>
          </a:p>
        </p:txBody>
      </p:sp>
    </p:spTree>
    <p:extLst>
      <p:ext uri="{BB962C8B-B14F-4D97-AF65-F5344CB8AC3E}">
        <p14:creationId xmlns:p14="http://schemas.microsoft.com/office/powerpoint/2010/main" val="3995492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920125" y="1788850"/>
            <a:ext cx="2639565" cy="2936193"/>
          </a:xfrm>
        </p:spPr>
        <p:txBody>
          <a:bodyPr/>
          <a:lstStyle/>
          <a:p>
            <a:r>
              <a:rPr lang="de-DE" dirty="0" err="1" smtClean="0"/>
              <a:t>Shot</a:t>
            </a:r>
            <a:r>
              <a:rPr lang="de-DE" dirty="0" smtClean="0"/>
              <a:t> type: Long </a:t>
            </a:r>
            <a:r>
              <a:rPr lang="de-DE" dirty="0" err="1" smtClean="0"/>
              <a:t>shot</a:t>
            </a:r>
            <a:endParaRPr lang="de-DE" dirty="0" smtClean="0"/>
          </a:p>
          <a:p>
            <a:r>
              <a:rPr lang="de-DE" dirty="0" smtClean="0"/>
              <a:t>Movement: Tracking</a:t>
            </a:r>
          </a:p>
          <a:p>
            <a:r>
              <a:rPr lang="de-DE" dirty="0" smtClean="0"/>
              <a:t>Angle: High</a:t>
            </a:r>
            <a:endParaRPr lang="de-DE" dirty="0"/>
          </a:p>
        </p:txBody>
      </p:sp>
      <p:pic>
        <p:nvPicPr>
          <p:cNvPr id="4" name="Bild 3" descr="Screen Shot 2015-10-10 at 17.26.06.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5732" y="1770961"/>
            <a:ext cx="5387621" cy="2954082"/>
          </a:xfrm>
          <a:prstGeom prst="rect">
            <a:avLst/>
          </a:prstGeom>
        </p:spPr>
      </p:pic>
      <p:sp>
        <p:nvSpPr>
          <p:cNvPr id="5" name="Textfeld 4"/>
          <p:cNvSpPr txBox="1"/>
          <p:nvPr/>
        </p:nvSpPr>
        <p:spPr>
          <a:xfrm>
            <a:off x="518682" y="4828140"/>
            <a:ext cx="7844267" cy="1754326"/>
          </a:xfrm>
          <a:prstGeom prst="rect">
            <a:avLst/>
          </a:prstGeom>
          <a:noFill/>
        </p:spPr>
        <p:txBody>
          <a:bodyPr wrap="square" rtlCol="0">
            <a:spAutoFit/>
          </a:bodyPr>
          <a:lstStyle/>
          <a:p>
            <a:r>
              <a:rPr lang="en-US" dirty="0" smtClean="0"/>
              <a:t>This is probably the most important and effective dance scene in the cinema world. Frank who is blind teaches tango to a young woman he and Charlie met in the restaurant. </a:t>
            </a:r>
            <a:r>
              <a:rPr lang="en-US" dirty="0" err="1" smtClean="0"/>
              <a:t>Th</a:t>
            </a:r>
            <a:r>
              <a:rPr lang="tr-TR" dirty="0" smtClean="0"/>
              <a:t>e director chose a </a:t>
            </a:r>
            <a:r>
              <a:rPr lang="tr-TR" dirty="0" err="1" smtClean="0"/>
              <a:t>long</a:t>
            </a:r>
            <a:r>
              <a:rPr lang="tr-TR" dirty="0" smtClean="0"/>
              <a:t> </a:t>
            </a:r>
            <a:r>
              <a:rPr lang="tr-TR" dirty="0" err="1" smtClean="0"/>
              <a:t>shot</a:t>
            </a:r>
            <a:r>
              <a:rPr lang="tr-TR" dirty="0" smtClean="0"/>
              <a:t> </a:t>
            </a:r>
            <a:r>
              <a:rPr lang="tr-TR" dirty="0" err="1" smtClean="0"/>
              <a:t>and</a:t>
            </a:r>
            <a:r>
              <a:rPr lang="tr-TR" dirty="0" smtClean="0"/>
              <a:t> a </a:t>
            </a:r>
            <a:r>
              <a:rPr lang="tr-TR" dirty="0" err="1" smtClean="0"/>
              <a:t>high</a:t>
            </a:r>
            <a:r>
              <a:rPr lang="tr-TR" dirty="0" smtClean="0"/>
              <a:t> </a:t>
            </a:r>
            <a:r>
              <a:rPr lang="tr-TR" dirty="0" err="1" smtClean="0"/>
              <a:t>angle</a:t>
            </a:r>
            <a:r>
              <a:rPr lang="en-US" dirty="0" smtClean="0"/>
              <a:t> to include the setting; the people who stopped eating and started watching them and the orchestra.</a:t>
            </a:r>
            <a:r>
              <a:rPr lang="tr-TR" dirty="0" smtClean="0"/>
              <a:t> The camera is tracking because they are dancing and the director wanted the audience to feel like they are a part of the tango.</a:t>
            </a:r>
            <a:endParaRPr lang="en-US" dirty="0"/>
          </a:p>
        </p:txBody>
      </p:sp>
    </p:spTree>
    <p:extLst>
      <p:ext uri="{BB962C8B-B14F-4D97-AF65-F5344CB8AC3E}">
        <p14:creationId xmlns:p14="http://schemas.microsoft.com/office/powerpoint/2010/main" val="2116926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6438806" y="1761566"/>
            <a:ext cx="2557637" cy="3086216"/>
          </a:xfrm>
        </p:spPr>
        <p:txBody>
          <a:bodyPr>
            <a:normAutofit lnSpcReduction="10000"/>
          </a:bodyPr>
          <a:lstStyle/>
          <a:p>
            <a:r>
              <a:rPr lang="de-DE" dirty="0" err="1" smtClean="0"/>
              <a:t>Shot</a:t>
            </a:r>
            <a:r>
              <a:rPr lang="de-DE" dirty="0" smtClean="0"/>
              <a:t> type: Close-</a:t>
            </a:r>
            <a:r>
              <a:rPr lang="de-DE" dirty="0" err="1" smtClean="0"/>
              <a:t>up</a:t>
            </a:r>
            <a:endParaRPr lang="de-DE" dirty="0" smtClean="0"/>
          </a:p>
          <a:p>
            <a:r>
              <a:rPr lang="de-DE" dirty="0" smtClean="0"/>
              <a:t>Movement: Tracking</a:t>
            </a:r>
          </a:p>
          <a:p>
            <a:r>
              <a:rPr lang="de-DE" dirty="0" smtClean="0"/>
              <a:t>Angle: Eye </a:t>
            </a:r>
            <a:r>
              <a:rPr lang="de-DE" dirty="0" err="1" smtClean="0"/>
              <a:t>level</a:t>
            </a:r>
            <a:endParaRPr lang="de-DE" dirty="0"/>
          </a:p>
        </p:txBody>
      </p:sp>
      <p:pic>
        <p:nvPicPr>
          <p:cNvPr id="4" name="Bild 3" descr="Screen Shot 2015-10-10 at 17.26.40.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8284" y="1761566"/>
            <a:ext cx="5781541" cy="3086216"/>
          </a:xfrm>
          <a:prstGeom prst="rect">
            <a:avLst/>
          </a:prstGeom>
        </p:spPr>
      </p:pic>
      <p:sp>
        <p:nvSpPr>
          <p:cNvPr id="5" name="Textfeld 4"/>
          <p:cNvSpPr txBox="1"/>
          <p:nvPr/>
        </p:nvSpPr>
        <p:spPr>
          <a:xfrm>
            <a:off x="518683" y="5223439"/>
            <a:ext cx="7844266" cy="1477328"/>
          </a:xfrm>
          <a:prstGeom prst="rect">
            <a:avLst/>
          </a:prstGeom>
          <a:noFill/>
        </p:spPr>
        <p:txBody>
          <a:bodyPr wrap="square" rtlCol="0">
            <a:spAutoFit/>
          </a:bodyPr>
          <a:lstStyle/>
          <a:p>
            <a:r>
              <a:rPr lang="en-US" dirty="0" smtClean="0"/>
              <a:t>This close-up is again from the tango scene. The camera has been zoomed to show the emotions of the characters. </a:t>
            </a:r>
            <a:r>
              <a:rPr lang="tr-TR" dirty="0" smtClean="0"/>
              <a:t>Eye level is used to show us the joy in their faces </a:t>
            </a:r>
            <a:r>
              <a:rPr lang="en-US" dirty="0"/>
              <a:t>and </a:t>
            </a:r>
            <a:r>
              <a:rPr lang="en-US" dirty="0" smtClean="0"/>
              <a:t>emphasize</a:t>
            </a:r>
            <a:r>
              <a:rPr lang="tr-TR" dirty="0"/>
              <a:t> </a:t>
            </a:r>
            <a:r>
              <a:rPr lang="en-US" dirty="0" smtClean="0"/>
              <a:t>the blindness of Frank. Frank is both happy and surprised that he can dance with her only knowing the coordinates of the dance floor.</a:t>
            </a:r>
            <a:endParaRPr lang="en-US" dirty="0"/>
          </a:p>
        </p:txBody>
      </p:sp>
    </p:spTree>
    <p:extLst>
      <p:ext uri="{BB962C8B-B14F-4D97-AF65-F5344CB8AC3E}">
        <p14:creationId xmlns:p14="http://schemas.microsoft.com/office/powerpoint/2010/main" val="304803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6313608" y="1761565"/>
            <a:ext cx="2664950" cy="3336655"/>
          </a:xfrm>
        </p:spPr>
        <p:txBody>
          <a:bodyPr/>
          <a:lstStyle/>
          <a:p>
            <a:r>
              <a:rPr lang="de-DE" dirty="0" err="1" smtClean="0"/>
              <a:t>Shot</a:t>
            </a:r>
            <a:r>
              <a:rPr lang="de-DE" dirty="0" smtClean="0"/>
              <a:t> </a:t>
            </a:r>
            <a:r>
              <a:rPr lang="de-DE" dirty="0" err="1" smtClean="0"/>
              <a:t>types</a:t>
            </a:r>
            <a:r>
              <a:rPr lang="de-DE" dirty="0" smtClean="0"/>
              <a:t>: Close-</a:t>
            </a:r>
            <a:r>
              <a:rPr lang="de-DE" dirty="0" err="1" smtClean="0"/>
              <a:t>up</a:t>
            </a:r>
            <a:endParaRPr lang="de-DE" dirty="0" smtClean="0"/>
          </a:p>
          <a:p>
            <a:r>
              <a:rPr lang="de-DE" dirty="0" smtClean="0"/>
              <a:t>Movement: </a:t>
            </a:r>
            <a:r>
              <a:rPr lang="tr-TR" dirty="0" smtClean="0"/>
              <a:t>Still</a:t>
            </a:r>
            <a:endParaRPr lang="de-DE" dirty="0" smtClean="0"/>
          </a:p>
          <a:p>
            <a:r>
              <a:rPr lang="de-DE" dirty="0" smtClean="0"/>
              <a:t>Angle: Eye </a:t>
            </a:r>
            <a:r>
              <a:rPr lang="de-DE" dirty="0" err="1" smtClean="0"/>
              <a:t>level</a:t>
            </a:r>
            <a:r>
              <a:rPr lang="de-DE" dirty="0" smtClean="0"/>
              <a:t> </a:t>
            </a:r>
          </a:p>
        </p:txBody>
      </p:sp>
      <p:pic>
        <p:nvPicPr>
          <p:cNvPr id="4" name="Bild 3" descr="Screen Shot 2015-10-10 at 17.29.19.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1379" y="1761565"/>
            <a:ext cx="5928413" cy="3205561"/>
          </a:xfrm>
          <a:prstGeom prst="rect">
            <a:avLst/>
          </a:prstGeom>
        </p:spPr>
      </p:pic>
      <p:sp>
        <p:nvSpPr>
          <p:cNvPr id="5" name="Textfeld 4"/>
          <p:cNvSpPr txBox="1"/>
          <p:nvPr/>
        </p:nvSpPr>
        <p:spPr>
          <a:xfrm>
            <a:off x="500796" y="5473878"/>
            <a:ext cx="8281021" cy="923330"/>
          </a:xfrm>
          <a:prstGeom prst="rect">
            <a:avLst/>
          </a:prstGeom>
          <a:noFill/>
        </p:spPr>
        <p:txBody>
          <a:bodyPr wrap="square" rtlCol="0">
            <a:spAutoFit/>
          </a:bodyPr>
          <a:lstStyle/>
          <a:p>
            <a:r>
              <a:rPr lang="tr-TR" dirty="0" smtClean="0"/>
              <a:t>The director chose a</a:t>
            </a:r>
            <a:r>
              <a:rPr lang="de-DE" dirty="0" smtClean="0"/>
              <a:t> close-up </a:t>
            </a:r>
            <a:r>
              <a:rPr lang="tr-TR" dirty="0" smtClean="0"/>
              <a:t>so</a:t>
            </a:r>
            <a:r>
              <a:rPr lang="de-DE" dirty="0" smtClean="0"/>
              <a:t> the audience to understand the characters feelings. As Frank drives he is very excited and full of life </a:t>
            </a:r>
            <a:r>
              <a:rPr lang="tr-TR" dirty="0" smtClean="0"/>
              <a:t>however</a:t>
            </a:r>
            <a:r>
              <a:rPr lang="de-DE" dirty="0" smtClean="0"/>
              <a:t> Charlie is scared to death. The blur</a:t>
            </a:r>
            <a:r>
              <a:rPr lang="tr-TR" dirty="0" smtClean="0"/>
              <a:t> of</a:t>
            </a:r>
            <a:r>
              <a:rPr lang="de-DE" dirty="0" smtClean="0"/>
              <a:t> </a:t>
            </a:r>
            <a:r>
              <a:rPr lang="de-DE" dirty="0" err="1" smtClean="0"/>
              <a:t>the</a:t>
            </a:r>
            <a:r>
              <a:rPr lang="de-DE" dirty="0" smtClean="0"/>
              <a:t> </a:t>
            </a:r>
            <a:r>
              <a:rPr lang="de-DE" dirty="0" err="1" smtClean="0"/>
              <a:t>camera</a:t>
            </a:r>
            <a:r>
              <a:rPr lang="de-DE" dirty="0" smtClean="0"/>
              <a:t> indicate</a:t>
            </a:r>
            <a:r>
              <a:rPr lang="tr-TR" dirty="0" smtClean="0"/>
              <a:t>s</a:t>
            </a:r>
            <a:r>
              <a:rPr lang="de-DE" dirty="0" smtClean="0"/>
              <a:t> their speed</a:t>
            </a:r>
            <a:r>
              <a:rPr lang="de-DE" dirty="0"/>
              <a:t>.</a:t>
            </a:r>
          </a:p>
        </p:txBody>
      </p:sp>
    </p:spTree>
    <p:extLst>
      <p:ext uri="{BB962C8B-B14F-4D97-AF65-F5344CB8AC3E}">
        <p14:creationId xmlns:p14="http://schemas.microsoft.com/office/powerpoint/2010/main" val="1014372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6116866" y="1761566"/>
            <a:ext cx="2808035" cy="3155082"/>
          </a:xfrm>
        </p:spPr>
        <p:txBody>
          <a:bodyPr/>
          <a:lstStyle/>
          <a:p>
            <a:r>
              <a:rPr lang="de-DE" dirty="0" err="1" smtClean="0"/>
              <a:t>Shot</a:t>
            </a:r>
            <a:r>
              <a:rPr lang="de-DE" dirty="0" smtClean="0"/>
              <a:t> type:</a:t>
            </a:r>
            <a:r>
              <a:rPr lang="de-DE" dirty="0"/>
              <a:t> </a:t>
            </a:r>
            <a:r>
              <a:rPr lang="de-DE" dirty="0" smtClean="0"/>
              <a:t>Medium </a:t>
            </a:r>
            <a:r>
              <a:rPr lang="de-DE" dirty="0" err="1" smtClean="0"/>
              <a:t>shot</a:t>
            </a:r>
            <a:endParaRPr lang="de-DE" dirty="0" smtClean="0"/>
          </a:p>
          <a:p>
            <a:r>
              <a:rPr lang="de-DE" dirty="0" smtClean="0"/>
              <a:t>Movement: Still</a:t>
            </a:r>
          </a:p>
          <a:p>
            <a:r>
              <a:rPr lang="de-DE" dirty="0" smtClean="0"/>
              <a:t>Angle: Low</a:t>
            </a:r>
          </a:p>
        </p:txBody>
      </p:sp>
      <p:pic>
        <p:nvPicPr>
          <p:cNvPr id="5" name="Bild 4" descr="Screen Shot 2015-10-10 at 17.30.1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1407" y="1761565"/>
            <a:ext cx="5625875" cy="3155082"/>
          </a:xfrm>
          <a:prstGeom prst="rect">
            <a:avLst/>
          </a:prstGeom>
        </p:spPr>
      </p:pic>
      <p:sp>
        <p:nvSpPr>
          <p:cNvPr id="6" name="Textfeld 5"/>
          <p:cNvSpPr txBox="1"/>
          <p:nvPr/>
        </p:nvSpPr>
        <p:spPr>
          <a:xfrm>
            <a:off x="500796" y="5277105"/>
            <a:ext cx="8066394" cy="1200329"/>
          </a:xfrm>
          <a:prstGeom prst="rect">
            <a:avLst/>
          </a:prstGeom>
          <a:noFill/>
        </p:spPr>
        <p:txBody>
          <a:bodyPr wrap="square" rtlCol="0">
            <a:spAutoFit/>
          </a:bodyPr>
          <a:lstStyle/>
          <a:p>
            <a:r>
              <a:rPr lang="de-DE" dirty="0" smtClean="0"/>
              <a:t>Th</a:t>
            </a:r>
            <a:r>
              <a:rPr lang="tr-TR" dirty="0" smtClean="0"/>
              <a:t>e director chose a medium shot for</a:t>
            </a:r>
            <a:r>
              <a:rPr lang="de-DE" dirty="0" smtClean="0"/>
              <a:t> the most intense scene in the film. Frank points a gun to Charlie when he tries to stop Frank‘s suicide. </a:t>
            </a:r>
            <a:r>
              <a:rPr lang="tr-TR" dirty="0" smtClean="0"/>
              <a:t>A low angle is used for b</a:t>
            </a:r>
            <a:r>
              <a:rPr lang="de-DE" dirty="0" smtClean="0"/>
              <a:t>oth characters</a:t>
            </a:r>
            <a:r>
              <a:rPr lang="tr-TR" dirty="0" smtClean="0"/>
              <a:t> </a:t>
            </a:r>
            <a:r>
              <a:rPr lang="tr-TR" dirty="0" err="1" smtClean="0"/>
              <a:t>to</a:t>
            </a:r>
            <a:r>
              <a:rPr lang="de-DE" dirty="0" smtClean="0"/>
              <a:t> have dominance in the frame. </a:t>
            </a:r>
            <a:r>
              <a:rPr lang="de-DE" dirty="0" err="1" smtClean="0"/>
              <a:t>It</a:t>
            </a:r>
            <a:r>
              <a:rPr lang="de-DE" dirty="0" smtClean="0"/>
              <a:t> </a:t>
            </a:r>
            <a:r>
              <a:rPr lang="de-DE" dirty="0" err="1" smtClean="0"/>
              <a:t>is</a:t>
            </a:r>
            <a:r>
              <a:rPr lang="de-DE" dirty="0" smtClean="0"/>
              <a:t> a still </a:t>
            </a:r>
            <a:r>
              <a:rPr lang="de-DE" dirty="0" err="1" smtClean="0"/>
              <a:t>because</a:t>
            </a:r>
            <a:r>
              <a:rPr lang="de-DE" dirty="0"/>
              <a:t> </a:t>
            </a:r>
            <a:r>
              <a:rPr lang="de-DE" dirty="0" err="1"/>
              <a:t>the</a:t>
            </a:r>
            <a:r>
              <a:rPr lang="de-DE" dirty="0"/>
              <a:t> </a:t>
            </a:r>
            <a:r>
              <a:rPr lang="de-DE" dirty="0" err="1"/>
              <a:t>camera</a:t>
            </a:r>
            <a:r>
              <a:rPr lang="de-DE" dirty="0"/>
              <a:t> </a:t>
            </a:r>
            <a:r>
              <a:rPr lang="de-DE" dirty="0" err="1"/>
              <a:t>is</a:t>
            </a:r>
            <a:r>
              <a:rPr lang="de-DE" dirty="0"/>
              <a:t> </a:t>
            </a:r>
            <a:r>
              <a:rPr lang="de-DE" dirty="0" err="1" smtClean="0"/>
              <a:t>focused</a:t>
            </a:r>
            <a:r>
              <a:rPr lang="de-DE" dirty="0" smtClean="0"/>
              <a:t> on </a:t>
            </a:r>
            <a:r>
              <a:rPr lang="de-DE" dirty="0" err="1" smtClean="0"/>
              <a:t>the</a:t>
            </a:r>
            <a:r>
              <a:rPr lang="de-DE" dirty="0" smtClean="0"/>
              <a:t> </a:t>
            </a:r>
            <a:r>
              <a:rPr lang="de-DE" dirty="0" err="1" smtClean="0"/>
              <a:t>gun</a:t>
            </a:r>
            <a:r>
              <a:rPr lang="de-DE" dirty="0" smtClean="0"/>
              <a:t> </a:t>
            </a:r>
            <a:r>
              <a:rPr lang="de-DE" dirty="0" err="1" smtClean="0"/>
              <a:t>action</a:t>
            </a:r>
            <a:r>
              <a:rPr lang="de-DE" dirty="0" smtClean="0"/>
              <a:t>. </a:t>
            </a:r>
            <a:endParaRPr lang="de-DE" dirty="0"/>
          </a:p>
        </p:txBody>
      </p:sp>
    </p:spTree>
    <p:extLst>
      <p:ext uri="{BB962C8B-B14F-4D97-AF65-F5344CB8AC3E}">
        <p14:creationId xmlns:p14="http://schemas.microsoft.com/office/powerpoint/2010/main" val="1933723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5955896" y="1761566"/>
            <a:ext cx="3188104" cy="2971232"/>
          </a:xfrm>
        </p:spPr>
        <p:txBody>
          <a:bodyPr/>
          <a:lstStyle/>
          <a:p>
            <a:r>
              <a:rPr lang="de-DE" dirty="0" err="1" smtClean="0"/>
              <a:t>Shot</a:t>
            </a:r>
            <a:r>
              <a:rPr lang="de-DE" dirty="0" smtClean="0"/>
              <a:t> type: Medium </a:t>
            </a:r>
            <a:r>
              <a:rPr lang="de-DE" dirty="0" err="1" smtClean="0"/>
              <a:t>shot</a:t>
            </a:r>
            <a:endParaRPr lang="de-DE" dirty="0" smtClean="0"/>
          </a:p>
          <a:p>
            <a:r>
              <a:rPr lang="de-DE" dirty="0" smtClean="0"/>
              <a:t>Movement: Still</a:t>
            </a:r>
          </a:p>
          <a:p>
            <a:r>
              <a:rPr lang="de-DE" dirty="0" smtClean="0"/>
              <a:t>Angle: Low</a:t>
            </a:r>
            <a:endParaRPr lang="de-DE" dirty="0"/>
          </a:p>
        </p:txBody>
      </p:sp>
      <p:pic>
        <p:nvPicPr>
          <p:cNvPr id="4" name="Bild 3" descr="Screen Shot 2015-10-10 at 17.37.24.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5203" y="1761565"/>
            <a:ext cx="5498996" cy="2971232"/>
          </a:xfrm>
          <a:prstGeom prst="rect">
            <a:avLst/>
          </a:prstGeom>
        </p:spPr>
      </p:pic>
      <p:sp>
        <p:nvSpPr>
          <p:cNvPr id="5" name="Textfeld 4"/>
          <p:cNvSpPr txBox="1"/>
          <p:nvPr/>
        </p:nvSpPr>
        <p:spPr>
          <a:xfrm>
            <a:off x="518682" y="4854844"/>
            <a:ext cx="7844267" cy="1754327"/>
          </a:xfrm>
          <a:prstGeom prst="rect">
            <a:avLst/>
          </a:prstGeom>
          <a:noFill/>
        </p:spPr>
        <p:txBody>
          <a:bodyPr wrap="square" rtlCol="0">
            <a:spAutoFit/>
          </a:bodyPr>
          <a:lstStyle/>
          <a:p>
            <a:r>
              <a:rPr lang="de-DE" dirty="0" smtClean="0"/>
              <a:t>The </a:t>
            </a:r>
            <a:r>
              <a:rPr lang="de-DE" dirty="0" err="1" smtClean="0"/>
              <a:t>court</a:t>
            </a:r>
            <a:r>
              <a:rPr lang="de-DE" dirty="0" smtClean="0"/>
              <a:t> in </a:t>
            </a:r>
            <a:r>
              <a:rPr lang="de-DE" dirty="0" err="1" smtClean="0"/>
              <a:t>Charlie‘s</a:t>
            </a:r>
            <a:r>
              <a:rPr lang="de-DE" dirty="0" smtClean="0"/>
              <a:t> </a:t>
            </a:r>
            <a:r>
              <a:rPr lang="de-DE" dirty="0" err="1" smtClean="0"/>
              <a:t>school</a:t>
            </a:r>
            <a:r>
              <a:rPr lang="de-DE" dirty="0" smtClean="0"/>
              <a:t> </a:t>
            </a:r>
            <a:r>
              <a:rPr lang="de-DE" dirty="0" err="1" smtClean="0"/>
              <a:t>starts</a:t>
            </a:r>
            <a:r>
              <a:rPr lang="de-DE" dirty="0" smtClean="0"/>
              <a:t> </a:t>
            </a:r>
            <a:r>
              <a:rPr lang="de-DE" dirty="0" err="1" smtClean="0"/>
              <a:t>and</a:t>
            </a:r>
            <a:r>
              <a:rPr lang="de-DE" dirty="0" smtClean="0"/>
              <a:t> Frank </a:t>
            </a:r>
            <a:r>
              <a:rPr lang="de-DE" dirty="0" err="1" smtClean="0"/>
              <a:t>surprises</a:t>
            </a:r>
            <a:r>
              <a:rPr lang="de-DE" dirty="0" smtClean="0"/>
              <a:t> </a:t>
            </a:r>
            <a:r>
              <a:rPr lang="de-DE" dirty="0" err="1" smtClean="0"/>
              <a:t>him</a:t>
            </a:r>
            <a:r>
              <a:rPr lang="de-DE" dirty="0" smtClean="0"/>
              <a:t> </a:t>
            </a:r>
            <a:r>
              <a:rPr lang="de-DE" dirty="0" err="1" smtClean="0"/>
              <a:t>by</a:t>
            </a:r>
            <a:r>
              <a:rPr lang="de-DE" dirty="0" smtClean="0"/>
              <a:t> </a:t>
            </a:r>
            <a:r>
              <a:rPr lang="de-DE" dirty="0" err="1" smtClean="0"/>
              <a:t>showing</a:t>
            </a:r>
            <a:r>
              <a:rPr lang="de-DE" dirty="0" smtClean="0"/>
              <a:t> </a:t>
            </a:r>
            <a:r>
              <a:rPr lang="de-DE" dirty="0" err="1" smtClean="0"/>
              <a:t>up</a:t>
            </a:r>
            <a:r>
              <a:rPr lang="de-DE" dirty="0" smtClean="0"/>
              <a:t>. He </a:t>
            </a:r>
            <a:r>
              <a:rPr lang="de-DE" dirty="0" err="1" smtClean="0"/>
              <a:t>defends</a:t>
            </a:r>
            <a:r>
              <a:rPr lang="de-DE" dirty="0" smtClean="0"/>
              <a:t> Charlie </a:t>
            </a:r>
            <a:r>
              <a:rPr lang="de-DE" dirty="0" err="1" smtClean="0"/>
              <a:t>against</a:t>
            </a:r>
            <a:r>
              <a:rPr lang="de-DE" dirty="0" smtClean="0"/>
              <a:t> </a:t>
            </a:r>
            <a:r>
              <a:rPr lang="de-DE" dirty="0" err="1" smtClean="0"/>
              <a:t>the</a:t>
            </a:r>
            <a:r>
              <a:rPr lang="de-DE" dirty="0" smtClean="0"/>
              <a:t> </a:t>
            </a:r>
            <a:r>
              <a:rPr lang="de-DE" dirty="0" err="1" smtClean="0"/>
              <a:t>principal</a:t>
            </a:r>
            <a:r>
              <a:rPr lang="de-DE" dirty="0" smtClean="0"/>
              <a:t> </a:t>
            </a:r>
            <a:r>
              <a:rPr lang="de-DE" dirty="0" err="1" smtClean="0"/>
              <a:t>and</a:t>
            </a:r>
            <a:r>
              <a:rPr lang="de-DE" dirty="0" smtClean="0"/>
              <a:t> </a:t>
            </a:r>
            <a:r>
              <a:rPr lang="de-DE" dirty="0" err="1" smtClean="0"/>
              <a:t>jury</a:t>
            </a:r>
            <a:r>
              <a:rPr lang="de-DE" dirty="0" smtClean="0"/>
              <a:t>. Part </a:t>
            </a:r>
            <a:r>
              <a:rPr lang="de-DE" dirty="0" err="1" smtClean="0"/>
              <a:t>of</a:t>
            </a:r>
            <a:r>
              <a:rPr lang="de-DE" dirty="0" smtClean="0"/>
              <a:t> </a:t>
            </a:r>
            <a:r>
              <a:rPr lang="de-DE" dirty="0" err="1" smtClean="0"/>
              <a:t>the</a:t>
            </a:r>
            <a:r>
              <a:rPr lang="de-DE" dirty="0" smtClean="0"/>
              <a:t> </a:t>
            </a:r>
            <a:r>
              <a:rPr lang="de-DE" dirty="0" err="1" smtClean="0"/>
              <a:t>carefully</a:t>
            </a:r>
            <a:r>
              <a:rPr lang="de-DE" dirty="0" smtClean="0"/>
              <a:t> </a:t>
            </a:r>
            <a:r>
              <a:rPr lang="de-DE" dirty="0" err="1" smtClean="0"/>
              <a:t>listening</a:t>
            </a:r>
            <a:r>
              <a:rPr lang="de-DE" dirty="0" smtClean="0"/>
              <a:t> </a:t>
            </a:r>
            <a:r>
              <a:rPr lang="de-DE" dirty="0" err="1" smtClean="0"/>
              <a:t>audience</a:t>
            </a:r>
            <a:r>
              <a:rPr lang="de-DE" dirty="0" smtClean="0"/>
              <a:t> </a:t>
            </a:r>
            <a:r>
              <a:rPr lang="de-DE" dirty="0" err="1" smtClean="0"/>
              <a:t>is</a:t>
            </a:r>
            <a:r>
              <a:rPr lang="de-DE" dirty="0" smtClean="0"/>
              <a:t> in </a:t>
            </a:r>
            <a:r>
              <a:rPr lang="de-DE" dirty="0" err="1" smtClean="0"/>
              <a:t>the</a:t>
            </a:r>
            <a:r>
              <a:rPr lang="de-DE" dirty="0" smtClean="0"/>
              <a:t> </a:t>
            </a:r>
            <a:r>
              <a:rPr lang="de-DE" dirty="0" err="1" smtClean="0"/>
              <a:t>background</a:t>
            </a:r>
            <a:r>
              <a:rPr lang="de-DE" dirty="0" smtClean="0"/>
              <a:t> </a:t>
            </a:r>
            <a:r>
              <a:rPr lang="de-DE" dirty="0" err="1" smtClean="0"/>
              <a:t>and</a:t>
            </a:r>
            <a:r>
              <a:rPr lang="de-DE" dirty="0" smtClean="0"/>
              <a:t> Charlie </a:t>
            </a:r>
            <a:r>
              <a:rPr lang="de-DE" dirty="0" err="1" smtClean="0"/>
              <a:t>is</a:t>
            </a:r>
            <a:r>
              <a:rPr lang="de-DE" dirty="0" smtClean="0"/>
              <a:t> </a:t>
            </a:r>
            <a:r>
              <a:rPr lang="de-DE" dirty="0" err="1" smtClean="0"/>
              <a:t>shown</a:t>
            </a:r>
            <a:r>
              <a:rPr lang="de-DE" dirty="0" smtClean="0"/>
              <a:t> </a:t>
            </a:r>
            <a:r>
              <a:rPr lang="de-DE" dirty="0" err="1" smtClean="0"/>
              <a:t>alongside</a:t>
            </a:r>
            <a:r>
              <a:rPr lang="de-DE" dirty="0" smtClean="0"/>
              <a:t> </a:t>
            </a:r>
            <a:r>
              <a:rPr lang="de-DE" dirty="0" err="1" smtClean="0"/>
              <a:t>of</a:t>
            </a:r>
            <a:r>
              <a:rPr lang="de-DE" dirty="0" smtClean="0"/>
              <a:t> Frank in </a:t>
            </a:r>
            <a:r>
              <a:rPr lang="de-DE" dirty="0" err="1" smtClean="0"/>
              <a:t>the</a:t>
            </a:r>
            <a:r>
              <a:rPr lang="de-DE" dirty="0" smtClean="0"/>
              <a:t> </a:t>
            </a:r>
            <a:r>
              <a:rPr lang="de-DE" dirty="0" err="1" smtClean="0"/>
              <a:t>foreground</a:t>
            </a:r>
            <a:r>
              <a:rPr lang="de-DE" dirty="0" smtClean="0"/>
              <a:t>. Charlie </a:t>
            </a:r>
            <a:r>
              <a:rPr lang="de-DE" dirty="0" err="1" smtClean="0"/>
              <a:t>is</a:t>
            </a:r>
            <a:r>
              <a:rPr lang="de-DE" dirty="0" smtClean="0"/>
              <a:t> happy </a:t>
            </a:r>
            <a:r>
              <a:rPr lang="de-DE" dirty="0" err="1" smtClean="0"/>
              <a:t>because</a:t>
            </a:r>
            <a:r>
              <a:rPr lang="de-DE" dirty="0" smtClean="0"/>
              <a:t> he </a:t>
            </a:r>
            <a:r>
              <a:rPr lang="de-DE" dirty="0" err="1" smtClean="0"/>
              <a:t>is</a:t>
            </a:r>
            <a:r>
              <a:rPr lang="de-DE" dirty="0" smtClean="0"/>
              <a:t> </a:t>
            </a:r>
            <a:r>
              <a:rPr lang="de-DE" dirty="0" err="1" smtClean="0"/>
              <a:t>here</a:t>
            </a:r>
            <a:r>
              <a:rPr lang="de-DE" dirty="0" smtClean="0"/>
              <a:t> </a:t>
            </a:r>
            <a:r>
              <a:rPr lang="de-DE" dirty="0" err="1" smtClean="0"/>
              <a:t>with</a:t>
            </a:r>
            <a:r>
              <a:rPr lang="de-DE" dirty="0" smtClean="0"/>
              <a:t> </a:t>
            </a:r>
            <a:r>
              <a:rPr lang="de-DE" dirty="0" err="1" smtClean="0"/>
              <a:t>him</a:t>
            </a:r>
            <a:r>
              <a:rPr lang="de-DE" dirty="0" smtClean="0"/>
              <a:t> but he </a:t>
            </a:r>
            <a:r>
              <a:rPr lang="de-DE" dirty="0" err="1" smtClean="0"/>
              <a:t>is</a:t>
            </a:r>
            <a:r>
              <a:rPr lang="de-DE" dirty="0" smtClean="0"/>
              <a:t> also </a:t>
            </a:r>
            <a:r>
              <a:rPr lang="de-DE" dirty="0" err="1" smtClean="0"/>
              <a:t>worried</a:t>
            </a:r>
            <a:r>
              <a:rPr lang="de-DE" dirty="0" smtClean="0"/>
              <a:t> </a:t>
            </a:r>
            <a:r>
              <a:rPr lang="de-DE" dirty="0" err="1" smtClean="0"/>
              <a:t>about</a:t>
            </a:r>
            <a:r>
              <a:rPr lang="de-DE" dirty="0" smtClean="0"/>
              <a:t> </a:t>
            </a:r>
            <a:r>
              <a:rPr lang="de-DE" dirty="0" err="1" smtClean="0"/>
              <a:t>the</a:t>
            </a:r>
            <a:r>
              <a:rPr lang="de-DE" dirty="0" smtClean="0"/>
              <a:t> </a:t>
            </a:r>
            <a:r>
              <a:rPr lang="de-DE" dirty="0" err="1" smtClean="0"/>
              <a:t>things</a:t>
            </a:r>
            <a:r>
              <a:rPr lang="de-DE" dirty="0" smtClean="0"/>
              <a:t> he will </a:t>
            </a:r>
            <a:r>
              <a:rPr lang="de-DE" dirty="0" err="1" smtClean="0"/>
              <a:t>say</a:t>
            </a:r>
            <a:r>
              <a:rPr lang="de-DE" dirty="0" smtClean="0"/>
              <a:t> </a:t>
            </a:r>
            <a:r>
              <a:rPr lang="de-DE" dirty="0" err="1" smtClean="0"/>
              <a:t>since</a:t>
            </a:r>
            <a:r>
              <a:rPr lang="de-DE" dirty="0" smtClean="0"/>
              <a:t> </a:t>
            </a:r>
            <a:r>
              <a:rPr lang="de-DE" dirty="0" err="1" smtClean="0"/>
              <a:t>his</a:t>
            </a:r>
            <a:r>
              <a:rPr lang="de-DE" dirty="0" smtClean="0"/>
              <a:t> </a:t>
            </a:r>
            <a:r>
              <a:rPr lang="de-DE" dirty="0" err="1" smtClean="0"/>
              <a:t>talk</a:t>
            </a:r>
            <a:r>
              <a:rPr lang="de-DE" dirty="0" smtClean="0"/>
              <a:t> </a:t>
            </a:r>
            <a:r>
              <a:rPr lang="de-DE" dirty="0" err="1" smtClean="0"/>
              <a:t>is</a:t>
            </a:r>
            <a:r>
              <a:rPr lang="de-DE" dirty="0" smtClean="0"/>
              <a:t> not </a:t>
            </a:r>
            <a:r>
              <a:rPr lang="de-DE" dirty="0" err="1" smtClean="0"/>
              <a:t>very</a:t>
            </a:r>
            <a:r>
              <a:rPr lang="de-DE" dirty="0" smtClean="0"/>
              <a:t> </a:t>
            </a:r>
            <a:r>
              <a:rPr lang="de-DE" dirty="0" err="1" smtClean="0"/>
              <a:t>kind</a:t>
            </a:r>
            <a:r>
              <a:rPr lang="de-DE" dirty="0" smtClean="0"/>
              <a:t>. The </a:t>
            </a:r>
            <a:r>
              <a:rPr lang="de-DE" dirty="0" err="1" smtClean="0"/>
              <a:t>low</a:t>
            </a:r>
            <a:r>
              <a:rPr lang="de-DE" dirty="0" smtClean="0"/>
              <a:t> angle </a:t>
            </a:r>
            <a:r>
              <a:rPr lang="de-DE" dirty="0" err="1" smtClean="0"/>
              <a:t>helps</a:t>
            </a:r>
            <a:r>
              <a:rPr lang="de-DE" dirty="0" smtClean="0"/>
              <a:t> Frank </a:t>
            </a:r>
            <a:r>
              <a:rPr lang="de-DE" dirty="0" err="1" smtClean="0"/>
              <a:t>to</a:t>
            </a:r>
            <a:r>
              <a:rPr lang="de-DE" dirty="0" smtClean="0"/>
              <a:t> </a:t>
            </a:r>
            <a:r>
              <a:rPr lang="de-DE" dirty="0" err="1" smtClean="0"/>
              <a:t>dominate</a:t>
            </a:r>
            <a:r>
              <a:rPr lang="de-DE" dirty="0" smtClean="0"/>
              <a:t> </a:t>
            </a:r>
            <a:r>
              <a:rPr lang="de-DE" dirty="0" err="1" smtClean="0"/>
              <a:t>the</a:t>
            </a:r>
            <a:r>
              <a:rPr lang="de-DE" dirty="0" smtClean="0"/>
              <a:t> </a:t>
            </a:r>
            <a:r>
              <a:rPr lang="de-DE" dirty="0" err="1" smtClean="0"/>
              <a:t>screen</a:t>
            </a:r>
            <a:r>
              <a:rPr lang="de-DE" dirty="0" smtClean="0"/>
              <a:t> </a:t>
            </a:r>
            <a:r>
              <a:rPr lang="de-DE" dirty="0" err="1" smtClean="0"/>
              <a:t>with</a:t>
            </a:r>
            <a:r>
              <a:rPr lang="de-DE" dirty="0" smtClean="0"/>
              <a:t> </a:t>
            </a:r>
            <a:r>
              <a:rPr lang="de-DE" dirty="0" err="1" smtClean="0"/>
              <a:t>his</a:t>
            </a:r>
            <a:r>
              <a:rPr lang="de-DE" dirty="0" smtClean="0"/>
              <a:t> </a:t>
            </a:r>
            <a:r>
              <a:rPr lang="de-DE" dirty="0" err="1" smtClean="0"/>
              <a:t>intense</a:t>
            </a:r>
            <a:r>
              <a:rPr lang="de-DE" dirty="0" smtClean="0"/>
              <a:t> </a:t>
            </a:r>
            <a:r>
              <a:rPr lang="de-DE" dirty="0" err="1" smtClean="0"/>
              <a:t>talk</a:t>
            </a:r>
            <a:r>
              <a:rPr lang="de-DE" dirty="0" smtClean="0"/>
              <a:t> </a:t>
            </a:r>
            <a:r>
              <a:rPr lang="de-DE" dirty="0" err="1" smtClean="0"/>
              <a:t>and</a:t>
            </a:r>
            <a:r>
              <a:rPr lang="de-DE" dirty="0" smtClean="0"/>
              <a:t> </a:t>
            </a:r>
            <a:r>
              <a:rPr lang="de-DE" dirty="0" err="1" smtClean="0"/>
              <a:t>sudden</a:t>
            </a:r>
            <a:r>
              <a:rPr lang="de-DE" dirty="0" smtClean="0"/>
              <a:t> </a:t>
            </a:r>
            <a:r>
              <a:rPr lang="de-DE" dirty="0" err="1" smtClean="0"/>
              <a:t>movements</a:t>
            </a:r>
            <a:r>
              <a:rPr lang="de-DE" dirty="0" smtClean="0"/>
              <a:t>.</a:t>
            </a:r>
            <a:endParaRPr lang="de-DE" dirty="0"/>
          </a:p>
        </p:txBody>
      </p:sp>
    </p:spTree>
    <p:extLst>
      <p:ext uri="{BB962C8B-B14F-4D97-AF65-F5344CB8AC3E}">
        <p14:creationId xmlns:p14="http://schemas.microsoft.com/office/powerpoint/2010/main" val="28524144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Phorkys">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ＤＦＰ行書体"/>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Phorkys.thmx</Template>
  <TotalTime>0</TotalTime>
  <Words>696</Words>
  <Application>Microsoft Office PowerPoint</Application>
  <PresentationFormat>On-screen Show (4:3)</PresentationFormat>
  <Paragraphs>40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Candara</vt:lpstr>
      <vt:lpstr>Mistral</vt:lpstr>
      <vt:lpstr>Phorkys</vt:lpstr>
      <vt:lpstr>8 Choices</vt:lpstr>
      <vt:lpstr>Scent of a Woman (1992)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Choices</dc:title>
  <dc:creator>Nazli Iris Özen</dc:creator>
  <cp:lastModifiedBy>vediting</cp:lastModifiedBy>
  <cp:revision>15</cp:revision>
  <dcterms:created xsi:type="dcterms:W3CDTF">2015-10-10T12:39:14Z</dcterms:created>
  <dcterms:modified xsi:type="dcterms:W3CDTF">2016-01-07T09:22:32Z</dcterms:modified>
</cp:coreProperties>
</file>